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93" r:id="rId3"/>
    <p:sldId id="259" r:id="rId5"/>
    <p:sldId id="321" r:id="rId6"/>
    <p:sldId id="332" r:id="rId7"/>
    <p:sldId id="327" r:id="rId8"/>
    <p:sldId id="329" r:id="rId9"/>
    <p:sldId id="348" r:id="rId10"/>
    <p:sldId id="356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297" r:id="rId21"/>
  </p:sldIdLst>
  <p:sldSz cx="9144000" cy="6858000" type="screen4x3"/>
  <p:notesSz cx="6858000" cy="9144000"/>
  <p:embeddedFontLst>
    <p:embeddedFont>
      <p:font typeface="Malgun Gothic" panose="020B0503020000020004" pitchFamily="50" charset="-127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Calibri Light" panose="020F0302020204030204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6b8900-6385-459b-ba60-3b4708be8788}">
          <p14:sldIdLst>
            <p14:sldId id="293"/>
            <p14:sldId id="259"/>
            <p14:sldId id="321"/>
            <p14:sldId id="332"/>
            <p14:sldId id="327"/>
            <p14:sldId id="329"/>
            <p14:sldId id="348"/>
            <p14:sldId id="339"/>
            <p14:sldId id="340"/>
            <p14:sldId id="341"/>
            <p14:sldId id="342"/>
            <p14:sldId id="343"/>
            <p14:sldId id="344"/>
            <p14:sldId id="345"/>
            <p14:sldId id="347"/>
            <p14:sldId id="356"/>
            <p14:sldId id="346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E33"/>
    <a:srgbClr val="A5A5A5"/>
    <a:srgbClr val="E8E8E8"/>
    <a:srgbClr val="F3A5A5"/>
    <a:srgbClr val="1A274A"/>
    <a:srgbClr val="EA5C5B"/>
    <a:srgbClr val="FFCC00"/>
    <a:srgbClr val="6A7538"/>
    <a:srgbClr val="592A34"/>
    <a:srgbClr val="DBA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31" autoAdjust="0"/>
    <p:restoredTop sz="94767" autoAdjust="0"/>
  </p:normalViewPr>
  <p:slideViewPr>
    <p:cSldViewPr>
      <p:cViewPr varScale="1">
        <p:scale>
          <a:sx n="104" d="100"/>
          <a:sy n="104" d="100"/>
        </p:scale>
        <p:origin x="2148" y="114"/>
      </p:cViewPr>
      <p:guideLst>
        <p:guide orient="horz" pos="2206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942"/>
        <p:guide pos="21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55576" y="2408089"/>
            <a:ext cx="5544616" cy="1585337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99E33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95536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899592" y="1268760"/>
            <a:ext cx="7898469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         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 hasCustomPrompt="1"/>
          </p:nvPr>
        </p:nvSpPr>
        <p:spPr>
          <a:xfrm>
            <a:off x="899592" y="1268760"/>
            <a:ext cx="7898469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         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A5A5"/>
                </a:solidFill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45070" y="2240868"/>
            <a:ext cx="3887370" cy="2376264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99E33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5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3895" y="295910"/>
            <a:ext cx="8209915" cy="2114550"/>
          </a:xfrm>
        </p:spPr>
        <p:txBody>
          <a:bodyPr/>
          <a:lstStyle/>
          <a:p>
            <a:r>
              <a:rPr lang="en-IN" altLang="ko-KR" sz="3600" b="1" dirty="0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GESTURE CONTROLLED </a:t>
            </a:r>
            <a:br>
              <a:rPr lang="en-IN" altLang="ko-KR" sz="3600" b="1" dirty="0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altLang="ko-KR" sz="3600" b="1" dirty="0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 PLAYER</a:t>
            </a:r>
            <a:endParaRPr lang="en-IN" altLang="ko-KR" sz="3600" b="1" dirty="0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5576" y="2348881"/>
            <a:ext cx="4031533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altLang="en-US" sz="2000" dirty="0">
                <a:solidFill>
                  <a:schemeClr val="tx1"/>
                </a:solidFill>
                <a:effectLst/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</a:rPr>
              <a:t>Under the guidance of</a:t>
            </a:r>
            <a:endParaRPr kumimoji="1" lang="en-IN" altLang="en-US" sz="2000" dirty="0">
              <a:solidFill>
                <a:schemeClr val="tx1"/>
              </a:solidFill>
              <a:effectLst/>
              <a:latin typeface="Calibri" panose="020F0502020204030204" charset="0"/>
              <a:ea typeface="Malgun Gothic" panose="020B0503020000020004" pitchFamily="50" charset="-127"/>
              <a:cs typeface="Calibri" panose="020F050202020403020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</a:rPr>
              <a:t>Dr.R.Rajasekhar</a:t>
            </a:r>
            <a:endParaRPr kumimoji="1" lang="en-I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Malgun Gothic" panose="020B0503020000020004" pitchFamily="50" charset="-127"/>
              <a:cs typeface="Calibri" panose="020F050202020403020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altLang="en-US" sz="2000" dirty="0">
                <a:solidFill>
                  <a:schemeClr val="tx1"/>
                </a:solidFill>
                <a:effectLst/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</a:rPr>
              <a:t>Assistant Professor,Dept of CSE</a:t>
            </a:r>
            <a:endParaRPr kumimoji="1" lang="en-IN" altLang="en-US" sz="2000" dirty="0">
              <a:solidFill>
                <a:schemeClr val="tx1"/>
              </a:solidFill>
              <a:effectLst/>
              <a:latin typeface="Calibri" panose="020F0502020204030204" charset="0"/>
              <a:ea typeface="Malgun Gothic" panose="020B0503020000020004" pitchFamily="50" charset="-127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33120" y="3937635"/>
            <a:ext cx="39547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latin typeface="Calibri" panose="020F0502020204030204" charset="0"/>
                <a:cs typeface="Calibri" panose="020F0502020204030204" charset="0"/>
              </a:rPr>
              <a:t>Project Team</a:t>
            </a:r>
            <a:endParaRPr lang="en-IN" altLang="en-US" sz="20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B.Sudha Rani-18001A0503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D.Jayaprada-18001A0504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P.Madhavan-19005A0501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User Interface</a:t>
            </a:r>
            <a:endParaRPr lang="en-IN" sz="4400"/>
          </a:p>
        </p:txBody>
      </p:sp>
      <p:pic>
        <p:nvPicPr>
          <p:cNvPr id="2" name="Picture 4" descr="Graphical user interface, text&#10;&#10;Description automatically generated"/>
          <p:cNvPicPr>
            <a:picLocks noChangeAspect="1"/>
          </p:cNvPicPr>
          <p:nvPr>
            <p:ph idx="1"/>
          </p:nvPr>
        </p:nvPicPr>
        <p:blipFill rotWithShape="1">
          <a:blip r:embed="rId1"/>
          <a:srcRect l="8473" r="1653" b="1"/>
          <a:stretch>
            <a:fillRect/>
          </a:stretch>
        </p:blipFill>
        <p:spPr>
          <a:xfrm>
            <a:off x="899795" y="1624965"/>
            <a:ext cx="7898130" cy="4168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115" y="260350"/>
            <a:ext cx="7661275" cy="1319530"/>
          </a:xfrm>
        </p:spPr>
        <p:txBody>
          <a:bodyPr>
            <a:normAutofit fontScale="90000"/>
          </a:bodyPr>
          <a:p>
            <a:r>
              <a:rPr lang="en-GB" sz="4890">
                <a:solidFill>
                  <a:schemeClr val="accent6"/>
                </a:solidFill>
                <a:cs typeface="Calibri Light" panose="020F0302020204030204"/>
                <a:sym typeface="+mn-ea"/>
              </a:rPr>
              <a:t>Forward Action</a:t>
            </a:r>
            <a:br>
              <a:rPr lang="en-GB" sz="4890" dirty="0">
                <a:solidFill>
                  <a:schemeClr val="accent6"/>
                </a:solidFill>
                <a:cs typeface="Calibri Light" panose="020F0302020204030204"/>
              </a:rPr>
            </a:br>
            <a:endParaRPr lang="en-GB" sz="4890" dirty="0">
              <a:solidFill>
                <a:schemeClr val="accent6"/>
              </a:solidFill>
              <a:cs typeface="Calibri Light" panose="020F0302020204030204"/>
            </a:endParaRPr>
          </a:p>
        </p:txBody>
      </p:sp>
      <p:pic>
        <p:nvPicPr>
          <p:cNvPr id="2" name="Picture 4" descr="A picture containing text, person, screenshot&#10;&#10;Description automatically generated"/>
          <p:cNvPicPr>
            <a:picLocks noChangeAspect="1"/>
          </p:cNvPicPr>
          <p:nvPr>
            <p:ph idx="1"/>
          </p:nvPr>
        </p:nvPicPr>
        <p:blipFill rotWithShape="1">
          <a:blip r:embed="rId1"/>
          <a:srcRect l="-451" r="7192" b="2"/>
          <a:stretch>
            <a:fillRect/>
          </a:stretch>
        </p:blipFill>
        <p:spPr>
          <a:xfrm>
            <a:off x="901700" y="1480820"/>
            <a:ext cx="6372225" cy="376682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Swipe </a:t>
            </a:r>
            <a:r>
              <a:rPr lang="en-IN" altLang="en-GB" sz="3000" dirty="0">
                <a:ea typeface="+mn-lt"/>
                <a:cs typeface="+mn-lt"/>
              </a:rPr>
              <a:t>Right </a:t>
            </a:r>
            <a:r>
              <a:rPr lang="en-GB" sz="3000" dirty="0">
                <a:ea typeface="+mn-lt"/>
                <a:cs typeface="+mn-lt"/>
              </a:rPr>
              <a:t>with </a:t>
            </a:r>
            <a:r>
              <a:rPr lang="en-IN" altLang="en-GB" sz="3000" dirty="0">
                <a:ea typeface="+mn-lt"/>
                <a:cs typeface="+mn-lt"/>
              </a:rPr>
              <a:t>One</a:t>
            </a:r>
            <a:r>
              <a:rPr lang="en-GB" sz="3000" dirty="0">
                <a:ea typeface="+mn-lt"/>
                <a:cs typeface="+mn-lt"/>
              </a:rPr>
              <a:t> finger –Go </a:t>
            </a:r>
            <a:r>
              <a:rPr lang="en-IN" altLang="en-GB" sz="3000" dirty="0">
                <a:ea typeface="+mn-lt"/>
                <a:cs typeface="+mn-lt"/>
              </a:rPr>
              <a:t>For</a:t>
            </a:r>
            <a:r>
              <a:rPr lang="en-GB" sz="3000" dirty="0">
                <a:ea typeface="+mn-lt"/>
                <a:cs typeface="+mn-lt"/>
              </a:rPr>
              <a:t>ward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GB" sz="4400">
                <a:solidFill>
                  <a:schemeClr val="accent6"/>
                </a:solidFill>
                <a:cs typeface="Calibri Light" panose="020F0302020204030204"/>
                <a:sym typeface="+mn-ea"/>
              </a:rPr>
              <a:t>Backward Action</a:t>
            </a:r>
            <a:endParaRPr lang="en-GB" sz="4400">
              <a:solidFill>
                <a:schemeClr val="accent6"/>
              </a:solidFill>
              <a:cs typeface="Calibri Light" panose="020F0302020204030204"/>
              <a:sym typeface="+mn-ea"/>
            </a:endParaRPr>
          </a:p>
        </p:txBody>
      </p:sp>
      <p:pic>
        <p:nvPicPr>
          <p:cNvPr id="2" name="Content Placeholder 1" descr="Backwa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1964690"/>
            <a:ext cx="7898130" cy="348869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Swipe </a:t>
            </a:r>
            <a:r>
              <a:rPr lang="en-IN" altLang="en-GB" sz="3000" dirty="0">
                <a:ea typeface="+mn-lt"/>
                <a:cs typeface="+mn-lt"/>
              </a:rPr>
              <a:t>Left </a:t>
            </a:r>
            <a:r>
              <a:rPr lang="en-GB" sz="3000" dirty="0">
                <a:ea typeface="+mn-lt"/>
                <a:cs typeface="+mn-lt"/>
              </a:rPr>
              <a:t>with </a:t>
            </a:r>
            <a:r>
              <a:rPr lang="en-IN" altLang="en-GB" sz="3000" dirty="0">
                <a:ea typeface="+mn-lt"/>
                <a:cs typeface="+mn-lt"/>
              </a:rPr>
              <a:t>Two</a:t>
            </a:r>
            <a:r>
              <a:rPr lang="en-GB" sz="3000" dirty="0">
                <a:ea typeface="+mn-lt"/>
                <a:cs typeface="+mn-lt"/>
              </a:rPr>
              <a:t> finger</a:t>
            </a:r>
            <a:r>
              <a:rPr lang="en-IN" altLang="en-GB" sz="3000" dirty="0">
                <a:ea typeface="+mn-lt"/>
                <a:cs typeface="+mn-lt"/>
              </a:rPr>
              <a:t>s</a:t>
            </a:r>
            <a:r>
              <a:rPr lang="en-GB" sz="3000" dirty="0">
                <a:ea typeface="+mn-lt"/>
                <a:cs typeface="+mn-lt"/>
              </a:rPr>
              <a:t> –Go Backward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>
                <a:cs typeface="+mj-lt"/>
              </a:rPr>
              <a:t>Volume Up</a:t>
            </a:r>
            <a:endParaRPr lang="en-IN" sz="4400">
              <a:cs typeface="+mj-lt"/>
            </a:endParaRPr>
          </a:p>
        </p:txBody>
      </p:sp>
      <p:pic>
        <p:nvPicPr>
          <p:cNvPr id="2" name="Content Placeholder 1" descr="Volume U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1991995"/>
            <a:ext cx="7898130" cy="343408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Swipe </a:t>
            </a:r>
            <a:r>
              <a:rPr lang="en-IN" altLang="en-GB" sz="3000" dirty="0">
                <a:ea typeface="+mn-lt"/>
                <a:cs typeface="+mn-lt"/>
              </a:rPr>
              <a:t>Up </a:t>
            </a:r>
            <a:r>
              <a:rPr lang="en-GB" sz="3000" dirty="0">
                <a:ea typeface="+mn-lt"/>
                <a:cs typeface="+mn-lt"/>
              </a:rPr>
              <a:t>with </a:t>
            </a:r>
            <a:r>
              <a:rPr lang="en-IN" altLang="en-GB" sz="3000" dirty="0">
                <a:ea typeface="+mn-lt"/>
                <a:cs typeface="+mn-lt"/>
              </a:rPr>
              <a:t>Three</a:t>
            </a:r>
            <a:r>
              <a:rPr lang="en-GB" sz="3000" dirty="0">
                <a:ea typeface="+mn-lt"/>
                <a:cs typeface="+mn-lt"/>
              </a:rPr>
              <a:t> finger</a:t>
            </a:r>
            <a:r>
              <a:rPr lang="en-IN" altLang="en-GB" sz="3000" dirty="0">
                <a:ea typeface="+mn-lt"/>
                <a:cs typeface="+mn-lt"/>
              </a:rPr>
              <a:t>s</a:t>
            </a:r>
            <a:r>
              <a:rPr lang="en-GB" sz="3000" dirty="0">
                <a:ea typeface="+mn-lt"/>
                <a:cs typeface="+mn-lt"/>
              </a:rPr>
              <a:t> –</a:t>
            </a:r>
            <a:r>
              <a:rPr lang="en-IN" altLang="en-GB" sz="3000" dirty="0">
                <a:ea typeface="+mn-lt"/>
                <a:cs typeface="+mn-lt"/>
              </a:rPr>
              <a:t>Volume Up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Volume Down</a:t>
            </a:r>
            <a:endParaRPr lang="en-IN" sz="4400"/>
          </a:p>
        </p:txBody>
      </p:sp>
      <p:pic>
        <p:nvPicPr>
          <p:cNvPr id="2" name="Content Placeholder 1" descr="Volume_Dow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1969135"/>
            <a:ext cx="7898130" cy="348043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Swipe </a:t>
            </a:r>
            <a:r>
              <a:rPr lang="en-IN" altLang="en-GB" sz="3000" dirty="0">
                <a:ea typeface="+mn-lt"/>
                <a:cs typeface="+mn-lt"/>
              </a:rPr>
              <a:t>Down </a:t>
            </a:r>
            <a:r>
              <a:rPr lang="en-GB" sz="3000" dirty="0">
                <a:ea typeface="+mn-lt"/>
                <a:cs typeface="+mn-lt"/>
              </a:rPr>
              <a:t>with </a:t>
            </a:r>
            <a:r>
              <a:rPr lang="en-IN" altLang="en-GB" sz="3000" dirty="0">
                <a:ea typeface="+mn-lt"/>
                <a:cs typeface="+mn-lt"/>
              </a:rPr>
              <a:t>Four</a:t>
            </a:r>
            <a:r>
              <a:rPr lang="en-GB" sz="3000" dirty="0">
                <a:ea typeface="+mn-lt"/>
                <a:cs typeface="+mn-lt"/>
              </a:rPr>
              <a:t> finger</a:t>
            </a:r>
            <a:r>
              <a:rPr lang="en-IN" altLang="en-GB" sz="3000" dirty="0">
                <a:ea typeface="+mn-lt"/>
                <a:cs typeface="+mn-lt"/>
              </a:rPr>
              <a:t>s</a:t>
            </a:r>
            <a:r>
              <a:rPr lang="en-GB" sz="3000" dirty="0">
                <a:ea typeface="+mn-lt"/>
                <a:cs typeface="+mn-lt"/>
              </a:rPr>
              <a:t> –</a:t>
            </a:r>
            <a:r>
              <a:rPr lang="en-IN" altLang="en-GB" sz="3000" dirty="0">
                <a:ea typeface="+mn-lt"/>
                <a:cs typeface="+mn-lt"/>
              </a:rPr>
              <a:t>Volume Down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Play/Pause</a:t>
            </a:r>
            <a:endParaRPr lang="en-IN" sz="4400"/>
          </a:p>
        </p:txBody>
      </p:sp>
      <p:pic>
        <p:nvPicPr>
          <p:cNvPr id="2" name="Content Placeholder 1" descr="Play_Paus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1980565"/>
            <a:ext cx="7898130" cy="345757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</a:t>
            </a:r>
            <a:r>
              <a:rPr lang="en-IN" altLang="en-GB" sz="3000" dirty="0">
                <a:ea typeface="+mn-lt"/>
                <a:cs typeface="+mn-lt"/>
              </a:rPr>
              <a:t>how the palm -Play/Pause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CONCLUSION</a:t>
            </a:r>
            <a:endParaRPr lang="en-IN" sz="44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pPr algn="just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The main aim of the project Gesture Controlled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Media player system using Python and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OpenCV,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which is easy to use and it will help you to control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the media player by using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Hand Gestures.</a:t>
            </a:r>
            <a:endParaRPr lang="en-GB" sz="2800" i="0" dirty="0">
              <a:solidFill>
                <a:schemeClr val="tx1"/>
              </a:solidFill>
              <a:latin typeface="Calibri" panose="020F0502020204030204" charset="0"/>
              <a:ea typeface="+mn-lt"/>
              <a:cs typeface="Calibri" panose="020F050202020403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 It provides accurate interaction between human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and computer based on gestures by the User. The gesture would serve as the direct command for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operations such as play, pause, volume up/down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,   forward and backward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based on the user’s gestureo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n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the screen.</a:t>
            </a:r>
            <a:endParaRPr lang="en-GB" sz="2800" i="0" dirty="0">
              <a:solidFill>
                <a:schemeClr val="tx1"/>
              </a:solidFill>
              <a:latin typeface="Calibri" panose="020F0502020204030204" charset="0"/>
              <a:ea typeface="+mn-lt"/>
              <a:cs typeface="Calibri" panose="020F0502020204030204" charset="0"/>
            </a:endParaRPr>
          </a:p>
          <a:p>
            <a:pPr marL="0" indent="0" algn="just">
              <a:buFont typeface="Arial" panose="020B0604020202020204" pitchFamily="34" charset="0"/>
            </a:pPr>
            <a:endParaRPr lang="en-GB" dirty="0">
              <a:ea typeface="Calibri" panose="020F0502020204030204"/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ea typeface="Calibri" panose="020F0502020204030204"/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REFERENCES</a:t>
            </a:r>
            <a:endParaRPr lang="en-IN" sz="44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algn="just"/>
            <a:r>
              <a:rPr lang="en-GB" dirty="0">
                <a:ea typeface="+mn-lt"/>
                <a:cs typeface="+mn-lt"/>
                <a:sym typeface="+mn-ea"/>
              </a:rPr>
              <a:t>[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1] E. Joy, S. Chandran, C. George, A. A. Sabu and D. Madhu, "Gesture Controlled Video Player A Non-Tangible Approach to Develop a Video Player Based on Human Hand Gestures Using Convolutional Neural Networks," 2018 Second International Conference on Intelligent Computing and Control Systems (ICICCS), 2018, pp. 56-60, </a:t>
            </a:r>
            <a:r>
              <a:rPr lang="en-GB" sz="2800" i="0" dirty="0" err="1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doi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: 10.1109/ICCONS.2018.8662901.</a:t>
            </a:r>
            <a:endParaRPr lang="en-GB" sz="2800" i="0" dirty="0">
              <a:solidFill>
                <a:schemeClr val="tx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 algn="just"/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[2]</a:t>
            </a:r>
            <a:r>
              <a:rPr lang="en-GB" sz="2800" i="0" dirty="0" err="1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Rautaray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, Siddharth &amp; Agrawal, Anupam. (2019). A Vision based Hand Gesture Interface for Controlling VLC Media Player. International Journal of Computer Applications. 10. 10.5120/1495-2012.</a:t>
            </a:r>
            <a:endParaRPr lang="en-GB" sz="2800" i="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GB" dirty="0">
              <a:ea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79512" y="3163034"/>
            <a:ext cx="266429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rPr>
              <a:t>CONTENTS</a:t>
            </a:r>
            <a:endParaRPr lang="en-US" altLang="ko-KR" sz="3600" b="1" dirty="0">
              <a:solidFill>
                <a:srgbClr val="F99E33"/>
              </a:solidFill>
              <a:latin typeface="+mj-lt"/>
              <a:ea typeface="Malgun Gothic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644390" y="259080"/>
            <a:ext cx="3883025" cy="586105"/>
            <a:chOff x="4623458" y="1794788"/>
            <a:chExt cx="3496311" cy="253040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222663" y="1794788"/>
              <a:ext cx="2897106" cy="251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In</a:t>
              </a: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troduction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4623458" y="1795885"/>
              <a:ext cx="611211" cy="251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01</a:t>
              </a:r>
              <a:endParaRPr lang="en-US" altLang="ko-KR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29785" y="981187"/>
            <a:ext cx="4192270" cy="584200"/>
            <a:chOff x="4664147" y="2426016"/>
            <a:chExt cx="4679618" cy="640935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438885" y="2426016"/>
              <a:ext cx="3904880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Existing System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4664147" y="2426713"/>
              <a:ext cx="695351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02</a:t>
              </a:r>
              <a:endParaRPr lang="en-US" altLang="ko-KR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30420" y="1700530"/>
            <a:ext cx="4109085" cy="584200"/>
            <a:chOff x="4614522" y="3152034"/>
            <a:chExt cx="4438077" cy="537417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363460" y="3152034"/>
              <a:ext cx="3689139" cy="5368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Proposed System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4614522" y="3152618"/>
              <a:ext cx="641261" cy="5368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indent="0"/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03</a:t>
              </a:r>
              <a:endParaRPr lang="en-US" altLang="ko-KR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629720" y="2420494"/>
            <a:ext cx="3306444" cy="584200"/>
            <a:chOff x="4659635" y="3896869"/>
            <a:chExt cx="3685178" cy="584200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5432482" y="3896869"/>
              <a:ext cx="2912331" cy="5835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Workflow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659635" y="3897504"/>
              <a:ext cx="693581" cy="5835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04</a:t>
              </a:r>
              <a:endParaRPr lang="en-US" altLang="ko-KR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2" name="그룹 23"/>
          <p:cNvGrpSpPr/>
          <p:nvPr/>
        </p:nvGrpSpPr>
        <p:grpSpPr>
          <a:xfrm>
            <a:off x="4663440" y="3211307"/>
            <a:ext cx="4162425" cy="584200"/>
            <a:chOff x="4697461" y="2426016"/>
            <a:chExt cx="4646304" cy="640935"/>
          </a:xfrm>
        </p:grpSpPr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5433923" y="2426016"/>
              <a:ext cx="3909842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Libraries Used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4" name="TextBox 13"/>
            <p:cNvSpPr txBox="1">
              <a:spLocks noChangeArrowheads="1"/>
            </p:cNvSpPr>
            <p:nvPr/>
          </p:nvSpPr>
          <p:spPr bwMode="auto">
            <a:xfrm>
              <a:off x="4697461" y="2426713"/>
              <a:ext cx="720159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5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5" name="그룹 23"/>
          <p:cNvGrpSpPr/>
          <p:nvPr/>
        </p:nvGrpSpPr>
        <p:grpSpPr>
          <a:xfrm>
            <a:off x="4629785" y="3969497"/>
            <a:ext cx="4248785" cy="584200"/>
            <a:chOff x="4601062" y="2426016"/>
            <a:chExt cx="4742703" cy="640935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5359498" y="2426016"/>
              <a:ext cx="3984267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User Interface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4601062" y="2426713"/>
              <a:ext cx="758436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6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8" name="그룹 23"/>
          <p:cNvGrpSpPr/>
          <p:nvPr/>
        </p:nvGrpSpPr>
        <p:grpSpPr>
          <a:xfrm>
            <a:off x="4629785" y="4722607"/>
            <a:ext cx="4248785" cy="584200"/>
            <a:chOff x="4601062" y="2426016"/>
            <a:chExt cx="4742703" cy="640935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5375800" y="2426016"/>
              <a:ext cx="3967965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Output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4601062" y="2426713"/>
              <a:ext cx="758436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7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11" name="그룹 23"/>
          <p:cNvGrpSpPr/>
          <p:nvPr/>
        </p:nvGrpSpPr>
        <p:grpSpPr>
          <a:xfrm>
            <a:off x="4618355" y="5442062"/>
            <a:ext cx="4207510" cy="584200"/>
            <a:chOff x="4647135" y="2426016"/>
            <a:chExt cx="4696630" cy="640935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33923" y="2426016"/>
              <a:ext cx="3909842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Conclusion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13" name="TextBox 13"/>
            <p:cNvSpPr txBox="1">
              <a:spLocks noChangeArrowheads="1"/>
            </p:cNvSpPr>
            <p:nvPr/>
          </p:nvSpPr>
          <p:spPr bwMode="auto">
            <a:xfrm>
              <a:off x="4647135" y="2426713"/>
              <a:ext cx="712362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8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14" name="그룹 23"/>
          <p:cNvGrpSpPr/>
          <p:nvPr/>
        </p:nvGrpSpPr>
        <p:grpSpPr>
          <a:xfrm>
            <a:off x="4643755" y="6238987"/>
            <a:ext cx="4235450" cy="584200"/>
            <a:chOff x="4615947" y="2426016"/>
            <a:chExt cx="4727818" cy="640935"/>
          </a:xfrm>
        </p:grpSpPr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375800" y="2426016"/>
              <a:ext cx="3967965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References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16" name="TextBox 13"/>
            <p:cNvSpPr txBox="1">
              <a:spLocks noChangeArrowheads="1"/>
            </p:cNvSpPr>
            <p:nvPr/>
          </p:nvSpPr>
          <p:spPr bwMode="auto">
            <a:xfrm>
              <a:off x="4615947" y="2426713"/>
              <a:ext cx="743550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9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ko-KR" sz="4400" dirty="0"/>
              <a:t>Introduction</a:t>
            </a:r>
            <a:endParaRPr lang="en-IN" altLang="ko-KR" sz="4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899795" y="1704340"/>
            <a:ext cx="7898765" cy="444627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Gesture Controlled Media player is used to   operate the functions of VLC Media player.</a:t>
            </a: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This application uses the webcam to capture gestures by the user and perform basic         operations such as play,pause,forward,           backward,volume up,volume down.</a:t>
            </a: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Existing System</a:t>
            </a:r>
            <a:endParaRPr lang="en-IN" sz="4400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899592" y="1772950"/>
            <a:ext cx="7898469" cy="4881686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l"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  <a:sym typeface="+mn-ea"/>
              </a:rPr>
              <a:t>The existing system operates the  functions of VLC Media player such as play and pause using Convex hull and  Deep Learning. </a:t>
            </a: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The accuracy in detecting hand gesture is      low using the above techniques.</a:t>
            </a: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Proposed System</a:t>
            </a:r>
            <a:endParaRPr lang="en-IN" sz="4400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863600" y="1268730"/>
            <a:ext cx="8138160" cy="4881880"/>
          </a:xfrm>
        </p:spPr>
        <p:txBody>
          <a:bodyPr>
            <a:normAutofit lnSpcReduction="10000"/>
            <a:scene3d>
              <a:camera prst="orthographicFront"/>
              <a:lightRig rig="threePt" dir="t"/>
            </a:scene3d>
          </a:bodyPr>
          <a:p>
            <a:pPr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  <a:sym typeface="+mn-ea"/>
              </a:rPr>
              <a:t>The proposed system is used to operate the functions of vlc media player using  OpenCV and Mediapipe.</a:t>
            </a:r>
            <a:endParaRPr lang="zh-CN" altLang="en-US" sz="3600" i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  <a:sym typeface="+mn-ea"/>
              </a:rPr>
              <a:t>OpenCV is used for image processing      and performing computer vision tasks.    It is an open source library. </a:t>
            </a:r>
            <a:endParaRPr lang="en-IN" sz="36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  <a:sym typeface="+mn-ea"/>
              </a:rPr>
              <a:t>Mediapipe is the library which detects   hand and tracks the position of the hand more accurately.</a:t>
            </a:r>
            <a:endParaRPr lang="en-IN" sz="36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Font typeface="Arial" panose="020B0604020202020204" pitchFamily="34" charset="0"/>
            </a:pPr>
            <a:endParaRPr lang="en-IN" sz="36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Title 17"/>
          <p:cNvSpPr/>
          <p:nvPr>
            <p:ph type="title"/>
          </p:nvPr>
        </p:nvSpPr>
        <p:spPr/>
        <p:txBody>
          <a:bodyPr/>
          <a:p>
            <a:r>
              <a:rPr lang="en-IN" sz="4400"/>
              <a:t>Workflow</a:t>
            </a:r>
            <a:endParaRPr lang="en-IN" sz="4400"/>
          </a:p>
        </p:txBody>
      </p:sp>
      <p:sp>
        <p:nvSpPr>
          <p:cNvPr id="19" name="Rounded Rectangle 18"/>
          <p:cNvSpPr/>
          <p:nvPr/>
        </p:nvSpPr>
        <p:spPr>
          <a:xfrm>
            <a:off x="2987675" y="1196975"/>
            <a:ext cx="1805940" cy="4781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User</a:t>
            </a:r>
            <a:endParaRPr lang="en-IN" altLang="en-US"/>
          </a:p>
        </p:txBody>
      </p:sp>
      <p:cxnSp>
        <p:nvCxnSpPr>
          <p:cNvPr id="20" name="Straight Connector 19"/>
          <p:cNvCxnSpPr>
            <a:stCxn id="19" idx="2"/>
          </p:cNvCxnSpPr>
          <p:nvPr/>
        </p:nvCxnSpPr>
        <p:spPr>
          <a:xfrm>
            <a:off x="3890645" y="1675130"/>
            <a:ext cx="0" cy="5689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771775" y="2171700"/>
            <a:ext cx="2319655" cy="6280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Webcam</a:t>
            </a:r>
            <a:endParaRPr lang="en-IN" altLang="en-US"/>
          </a:p>
        </p:txBody>
      </p:sp>
      <p:sp>
        <p:nvSpPr>
          <p:cNvPr id="22" name="Diamond 21"/>
          <p:cNvSpPr/>
          <p:nvPr/>
        </p:nvSpPr>
        <p:spPr>
          <a:xfrm>
            <a:off x="3009265" y="3141345"/>
            <a:ext cx="1844675" cy="136779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Which Gesture?</a:t>
            </a:r>
            <a:endParaRPr lang="en-IN" altLang="en-US"/>
          </a:p>
        </p:txBody>
      </p:sp>
      <p:cxnSp>
        <p:nvCxnSpPr>
          <p:cNvPr id="23" name="Straight Connector 22"/>
          <p:cNvCxnSpPr>
            <a:stCxn id="21" idx="2"/>
            <a:endCxn id="22" idx="0"/>
          </p:cNvCxnSpPr>
          <p:nvPr/>
        </p:nvCxnSpPr>
        <p:spPr>
          <a:xfrm>
            <a:off x="3931920" y="2799715"/>
            <a:ext cx="0" cy="34163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" idx="2"/>
          </p:cNvCxnSpPr>
          <p:nvPr/>
        </p:nvCxnSpPr>
        <p:spPr>
          <a:xfrm>
            <a:off x="3931920" y="4509135"/>
            <a:ext cx="0" cy="44831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26490" y="4972685"/>
            <a:ext cx="6397625" cy="406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26490" y="5003800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27630" y="5003800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51910" y="4972685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04435" y="5003800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38240" y="4957445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20940" y="5013325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55650" y="5373370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Play</a:t>
            </a:r>
            <a:endParaRPr lang="en-IN" altLang="en-US"/>
          </a:p>
        </p:txBody>
      </p:sp>
      <p:sp>
        <p:nvSpPr>
          <p:cNvPr id="33" name="Rounded Rectangle 32"/>
          <p:cNvSpPr/>
          <p:nvPr/>
        </p:nvSpPr>
        <p:spPr>
          <a:xfrm>
            <a:off x="7236460" y="5368290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Volume down</a:t>
            </a:r>
            <a:endParaRPr lang="en-IN" altLang="en-US"/>
          </a:p>
        </p:txBody>
      </p:sp>
      <p:sp>
        <p:nvSpPr>
          <p:cNvPr id="34" name="Rounded Rectangle 33"/>
          <p:cNvSpPr/>
          <p:nvPr/>
        </p:nvSpPr>
        <p:spPr>
          <a:xfrm>
            <a:off x="5868035" y="5374640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Volume Up</a:t>
            </a:r>
            <a:endParaRPr lang="en-IN" altLang="en-US"/>
          </a:p>
        </p:txBody>
      </p:sp>
      <p:sp>
        <p:nvSpPr>
          <p:cNvPr id="35" name="Rounded Rectangle 34"/>
          <p:cNvSpPr/>
          <p:nvPr/>
        </p:nvSpPr>
        <p:spPr>
          <a:xfrm>
            <a:off x="4572000" y="5368290"/>
            <a:ext cx="1165860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Backward</a:t>
            </a:r>
            <a:endParaRPr lang="en-IN" altLang="en-US"/>
          </a:p>
        </p:txBody>
      </p:sp>
      <p:sp>
        <p:nvSpPr>
          <p:cNvPr id="36" name="Rounded Rectangle 35"/>
          <p:cNvSpPr/>
          <p:nvPr/>
        </p:nvSpPr>
        <p:spPr>
          <a:xfrm>
            <a:off x="3302635" y="5406390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Forward</a:t>
            </a:r>
            <a:endParaRPr lang="en-IN" altLang="en-US"/>
          </a:p>
        </p:txBody>
      </p:sp>
      <p:sp>
        <p:nvSpPr>
          <p:cNvPr id="37" name="Rounded Rectangle 36"/>
          <p:cNvSpPr/>
          <p:nvPr/>
        </p:nvSpPr>
        <p:spPr>
          <a:xfrm>
            <a:off x="2051685" y="5445125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Pause</a:t>
            </a:r>
            <a:endParaRPr lang="en-I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>
                <a:latin typeface="Calibri" panose="020F0502020204030204" charset="0"/>
                <a:cs typeface="Calibri" panose="020F0502020204030204" charset="0"/>
              </a:rPr>
              <a:t>Libraries Used</a:t>
            </a:r>
            <a:endParaRPr lang="en-I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795" y="1268730"/>
            <a:ext cx="7066915" cy="4881880"/>
          </a:xfrm>
        </p:spPr>
        <p:txBody>
          <a:bodyPr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OpenCV</a:t>
            </a:r>
            <a:r>
              <a:rPr lang="en-IN" sz="3200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:To capture the hand gesture   fromthe webcam .</a:t>
            </a:r>
            <a:endParaRPr lang="en-IN" sz="3200" i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Mediapipe</a:t>
            </a:r>
            <a:r>
              <a:rPr lang="en-IN" sz="3200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:To detect the hand landmarks from the gesture.</a:t>
            </a:r>
            <a:endParaRPr lang="en-IN" sz="3200" i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Pyautogui</a:t>
            </a:r>
            <a:r>
              <a:rPr lang="en-IN" sz="3200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:To perform the suitable               function of VLC Media Player for the    suitable gesture.</a:t>
            </a:r>
            <a:endParaRPr lang="en-IN" sz="3200" i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How Media Pipe detects hands?</a:t>
            </a:r>
            <a:endParaRPr lang="en-IN" sz="4400"/>
          </a:p>
        </p:txBody>
      </p:sp>
      <p:pic>
        <p:nvPicPr>
          <p:cNvPr id="2" name="Content Placeholder 1" descr="lan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680" y="1917065"/>
            <a:ext cx="8676640" cy="3816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9795" y="332740"/>
            <a:ext cx="8213725" cy="1290320"/>
          </a:xfrm>
        </p:spPr>
        <p:txBody>
          <a:bodyPr>
            <a:noAutofit/>
          </a:bodyPr>
          <a:p>
            <a:r>
              <a:rPr lang="en-GB" sz="4400">
                <a:solidFill>
                  <a:schemeClr val="accent6"/>
                </a:solidFill>
                <a:cs typeface="Calibri Light" panose="020F0302020204030204"/>
                <a:sym typeface="+mn-ea"/>
              </a:rPr>
              <a:t>User interface</a:t>
            </a:r>
            <a:br>
              <a:rPr lang="en-GB" sz="4400">
                <a:solidFill>
                  <a:schemeClr val="accent6"/>
                </a:solidFill>
                <a:cs typeface="Calibri Light" panose="020F0302020204030204"/>
              </a:rPr>
            </a:br>
            <a:endParaRPr lang="en-GB" sz="4400">
              <a:solidFill>
                <a:schemeClr val="accent6"/>
              </a:solidFill>
              <a:cs typeface="Calibri Light" panose="020F03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ph idx="1"/>
          </p:nvPr>
        </p:nvPicPr>
        <p:blipFill rotWithShape="1">
          <a:blip r:embed="rId1"/>
          <a:srcRect l="5035" r="5090" b="1"/>
          <a:stretch>
            <a:fillRect/>
          </a:stretch>
        </p:blipFill>
        <p:spPr>
          <a:xfrm>
            <a:off x="899795" y="1624965"/>
            <a:ext cx="7595870" cy="4168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2758</Words>
  <Application>WPS Presentation</Application>
  <PresentationFormat>화면 슬라이드 쇼(4:3)</PresentationFormat>
  <Paragraphs>141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Malgun Gothic</vt:lpstr>
      <vt:lpstr>굴림체</vt:lpstr>
      <vt:lpstr>Calibri</vt:lpstr>
      <vt:lpstr>Calibri Light</vt:lpstr>
      <vt:lpstr>Arial,Sans-Serif</vt:lpstr>
      <vt:lpstr>Segoe Print</vt:lpstr>
      <vt:lpstr>Calibri</vt:lpstr>
      <vt:lpstr>Microsoft YaHei</vt:lpstr>
      <vt:lpstr>Arial Unicode MS</vt:lpstr>
      <vt:lpstr>Office 테마</vt:lpstr>
      <vt:lpstr>GESTURE CONTROLLED  MEDIA PLAYER</vt:lpstr>
      <vt:lpstr>PowerPoint 演示文稿</vt:lpstr>
      <vt:lpstr>Introduction</vt:lpstr>
      <vt:lpstr>Existing System</vt:lpstr>
      <vt:lpstr>Proposed System</vt:lpstr>
      <vt:lpstr>Workflow</vt:lpstr>
      <vt:lpstr>Libraries Used</vt:lpstr>
      <vt:lpstr>PowerPoint 演示文稿</vt:lpstr>
      <vt:lpstr>User interface </vt:lpstr>
      <vt:lpstr>User Interface</vt:lpstr>
      <vt:lpstr>Forward Action </vt:lpstr>
      <vt:lpstr>Backward Action</vt:lpstr>
      <vt:lpstr>Volume Up</vt:lpstr>
      <vt:lpstr>Volume Down</vt:lpstr>
      <vt:lpstr>Play/Pause</vt:lpstr>
      <vt:lpstr>CONCLUSION</vt:lpstr>
      <vt:lpstr>REFERENCES</vt:lpstr>
      <vt:lpstr>THANK YOU</vt:lpstr>
    </vt:vector>
  </TitlesOfParts>
  <Company>YESFORM Co.,Ltd.</Company>
  <LinksUpToDate>false</LinksUpToDate>
  <SharedDoc>false</SharedDoc>
  <HyperlinksChanged>false</HyperlinksChanged>
  <AppVersion>14.0000</AppVersion>
  <Manager>Slide Members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CONTROLLED  MEDIA PLAYER</dc:title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:subject>Powerpoint Templates , Diagram, Chart, Google slides, Keynote</dc:subject>
  <cp:category>www.slidemembers.com</cp:category>
  <cp:lastModifiedBy>Jayaprada</cp:lastModifiedBy>
  <cp:revision>22</cp:revision>
  <dcterms:created xsi:type="dcterms:W3CDTF">2022-02-09T16:56:00Z</dcterms:created>
  <dcterms:modified xsi:type="dcterms:W3CDTF">2022-05-10T05:35:14Z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3E91FF585B7448969FC0F3849D773AD2</vt:lpwstr>
  </property>
  <property fmtid="{D5CDD505-2E9C-101B-9397-08002B2CF9AE}" pid="3" name="KSOProductBuildVer">
    <vt:lpwstr>1033-11.2.0.11074</vt:lpwstr>
  </property>
</Properties>
</file>